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6" r:id="rId9"/>
    <p:sldId id="265" r:id="rId10"/>
    <p:sldId id="267" r:id="rId11"/>
  </p:sldIdLst>
  <p:sldSz cx="14630400" cy="8229600"/>
  <p:notesSz cx="8229600" cy="14630400"/>
  <p:embeddedFontLst>
    <p:embeddedFont>
      <p:font typeface="Montserrat" panose="000005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8587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5XwyOAanq0?si=hVeZl87aAVFrkP8M" TargetMode="External"/><Relationship Id="rId2" Type="http://schemas.openxmlformats.org/officeDocument/2006/relationships/hyperlink" Target="https://www.kaggle.com/datasets/vijayuv/onlineretail" TargetMode="Externa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rlee.io/introduction-to-market-basket-analysis-with-real-data-and-a-step-by-step-python-template-for-47b35d174e7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363153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Market Basket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158648" y="3981212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dirty="0"/>
              <a:t>Learn how data can uncover hidden links between products and help businesses better understand their customers.</a:t>
            </a: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82CE70-FAC6-2141-54FC-A16D383BAFED}"/>
              </a:ext>
            </a:extLst>
          </p:cNvPr>
          <p:cNvSpPr/>
          <p:nvPr/>
        </p:nvSpPr>
        <p:spPr>
          <a:xfrm>
            <a:off x="12812358" y="7616414"/>
            <a:ext cx="1818042" cy="62394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D4E2F6-9B83-9DF1-1CD0-EBC6049D4F4C}"/>
              </a:ext>
            </a:extLst>
          </p:cNvPr>
          <p:cNvSpPr txBox="1"/>
          <p:nvPr/>
        </p:nvSpPr>
        <p:spPr>
          <a:xfrm>
            <a:off x="9262334" y="6260951"/>
            <a:ext cx="1490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- Nikhil Lanke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37171A-09E6-CB84-4D18-7E296A3FA13B}"/>
              </a:ext>
            </a:extLst>
          </p:cNvPr>
          <p:cNvSpPr txBox="1"/>
          <p:nvPr/>
        </p:nvSpPr>
        <p:spPr>
          <a:xfrm>
            <a:off x="6174889" y="3291838"/>
            <a:ext cx="56370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Thank You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C0E8BD-B03C-02F9-3F93-3598AF04589D}"/>
              </a:ext>
            </a:extLst>
          </p:cNvPr>
          <p:cNvSpPr/>
          <p:nvPr/>
        </p:nvSpPr>
        <p:spPr>
          <a:xfrm>
            <a:off x="12812358" y="7605656"/>
            <a:ext cx="1818042" cy="62394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4546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6157" y="1156013"/>
            <a:ext cx="8882896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Market Basket Analysis (MBA)?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692825" y="3413424"/>
            <a:ext cx="6380917" cy="2137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Market Basket Analysis is a powerful data mining technique that uncovers which products customers tend to purchase together. By examining transaction patterns, retailers gain actionable insights to optimise product placement, enhance cross-selling strategies, and design more effective promotions.</a:t>
            </a:r>
            <a:endParaRPr lang="en-US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434" y="1957892"/>
            <a:ext cx="6380917" cy="613823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646509"/>
            <a:ext cx="577655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Why Does MBA Matter?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1684139"/>
            <a:ext cx="3705344" cy="3187898"/>
          </a:xfrm>
          <a:prstGeom prst="roundRect">
            <a:avLst>
              <a:gd name="adj" fmla="val 10195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8904" y="1908334"/>
            <a:ext cx="649962" cy="649962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7617" y="2050494"/>
            <a:ext cx="292418" cy="36552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468904" y="277487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Purchase Patterns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6468904" y="3261003"/>
            <a:ext cx="3256955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Customers buying bread often purchase butter and milk together, revealing natural product affinities</a:t>
            </a:r>
            <a:endParaRPr lang="en-US" sz="1700" dirty="0"/>
          </a:p>
        </p:txBody>
      </p:sp>
      <p:sp>
        <p:nvSpPr>
          <p:cNvPr id="9" name="Shape 4"/>
          <p:cNvSpPr/>
          <p:nvPr/>
        </p:nvSpPr>
        <p:spPr>
          <a:xfrm>
            <a:off x="10166628" y="1684139"/>
            <a:ext cx="3705463" cy="3187898"/>
          </a:xfrm>
          <a:prstGeom prst="roundRect">
            <a:avLst>
              <a:gd name="adj" fmla="val 10195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90823" y="1908334"/>
            <a:ext cx="649962" cy="649962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69535" y="2050494"/>
            <a:ext cx="292418" cy="36552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0390823" y="277487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10390823" y="3261003"/>
            <a:ext cx="325707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Enable precise marketing campaigns and better inventory management to boost revenue</a:t>
            </a:r>
            <a:endParaRPr lang="en-US" sz="1700" dirty="0"/>
          </a:p>
        </p:txBody>
      </p:sp>
      <p:sp>
        <p:nvSpPr>
          <p:cNvPr id="14" name="Shape 7"/>
          <p:cNvSpPr/>
          <p:nvPr/>
        </p:nvSpPr>
        <p:spPr>
          <a:xfrm>
            <a:off x="6244709" y="5088612"/>
            <a:ext cx="7627382" cy="2494478"/>
          </a:xfrm>
          <a:prstGeom prst="roundRect">
            <a:avLst>
              <a:gd name="adj" fmla="val 1302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68904" y="5312807"/>
            <a:ext cx="649962" cy="649962"/>
          </a:xfrm>
          <a:prstGeom prst="rect">
            <a:avLst/>
          </a:prstGeom>
        </p:spPr>
      </p:pic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7617" y="5454968"/>
            <a:ext cx="292418" cy="365522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6468904" y="6179344"/>
            <a:ext cx="320647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Smart Recommendations</a:t>
            </a:r>
            <a:endParaRPr lang="en-US" sz="2200" dirty="0"/>
          </a:p>
        </p:txBody>
      </p:sp>
      <p:sp>
        <p:nvSpPr>
          <p:cNvPr id="18" name="Text 9"/>
          <p:cNvSpPr/>
          <p:nvPr/>
        </p:nvSpPr>
        <p:spPr>
          <a:xfrm>
            <a:off x="6468904" y="6665476"/>
            <a:ext cx="717899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Powers Amazon's "Frequently Bought Together" and similar features across e-commerce platforms</a:t>
            </a:r>
            <a:endParaRPr lang="en-US" sz="17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902EE2E-0698-2C3F-80D7-DC1DAAF0722A}"/>
              </a:ext>
            </a:extLst>
          </p:cNvPr>
          <p:cNvSpPr/>
          <p:nvPr/>
        </p:nvSpPr>
        <p:spPr>
          <a:xfrm>
            <a:off x="12812358" y="7605656"/>
            <a:ext cx="1818042" cy="62394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74871"/>
            <a:ext cx="854880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Core Concepts: Association Rules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020848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Association rules form the foundation of Market Basket Analysis, revealing meaningful relationships between products in customer transactions.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957989"/>
            <a:ext cx="6556891" cy="8665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74884" y="404110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Antecedent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4527233"/>
            <a:ext cx="612374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IF green beans are bought</a:t>
            </a:r>
            <a:endParaRPr lang="en-US" sz="17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957989"/>
            <a:ext cx="6556891" cy="8665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31775" y="404110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Consequent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531775" y="4527233"/>
            <a:ext cx="612374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THEN french fried onions are likely purchased too</a:t>
            </a:r>
            <a:endParaRPr lang="en-US" sz="1700" dirty="0"/>
          </a:p>
        </p:txBody>
      </p:sp>
      <p:sp>
        <p:nvSpPr>
          <p:cNvPr id="10" name="Shape 6"/>
          <p:cNvSpPr/>
          <p:nvPr/>
        </p:nvSpPr>
        <p:spPr>
          <a:xfrm>
            <a:off x="758309" y="5334238"/>
            <a:ext cx="4226838" cy="2020372"/>
          </a:xfrm>
          <a:prstGeom prst="roundRect">
            <a:avLst>
              <a:gd name="adj" fmla="val 16086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1005364" y="558129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Support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05364" y="6067425"/>
            <a:ext cx="373272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Measures how frequently items appear together in transactions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5201722" y="5334238"/>
            <a:ext cx="4226838" cy="2020372"/>
          </a:xfrm>
          <a:prstGeom prst="roundRect">
            <a:avLst>
              <a:gd name="adj" fmla="val 16086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5448776" y="558129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Confidence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5448776" y="6067425"/>
            <a:ext cx="373272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Indicates the likelihood of purchasing the consequent given the antecedent</a:t>
            </a:r>
            <a:endParaRPr lang="en-US" sz="1700" dirty="0"/>
          </a:p>
        </p:txBody>
      </p:sp>
      <p:sp>
        <p:nvSpPr>
          <p:cNvPr id="16" name="Shape 12"/>
          <p:cNvSpPr/>
          <p:nvPr/>
        </p:nvSpPr>
        <p:spPr>
          <a:xfrm>
            <a:off x="9645134" y="5334238"/>
            <a:ext cx="4226957" cy="2020372"/>
          </a:xfrm>
          <a:prstGeom prst="roundRect">
            <a:avLst>
              <a:gd name="adj" fmla="val 16086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9892189" y="558129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Lift</a:t>
            </a:r>
            <a:endParaRPr lang="en-US" sz="2200" dirty="0"/>
          </a:p>
        </p:txBody>
      </p:sp>
      <p:sp>
        <p:nvSpPr>
          <p:cNvPr id="18" name="Text 14"/>
          <p:cNvSpPr/>
          <p:nvPr/>
        </p:nvSpPr>
        <p:spPr>
          <a:xfrm>
            <a:off x="9892189" y="6067425"/>
            <a:ext cx="373284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Reveals the strength of association beyond random chance</a:t>
            </a:r>
            <a:endParaRPr lang="en-US" sz="17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37A5590-2D2D-2BEF-4E91-535E2ADD15C2}"/>
              </a:ext>
            </a:extLst>
          </p:cNvPr>
          <p:cNvSpPr/>
          <p:nvPr/>
        </p:nvSpPr>
        <p:spPr>
          <a:xfrm>
            <a:off x="12812358" y="7605656"/>
            <a:ext cx="1818042" cy="62394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72584"/>
            <a:ext cx="846617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MBA Implementation Process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1083231" y="2360176"/>
            <a:ext cx="6123503" cy="216575"/>
          </a:xfrm>
          <a:prstGeom prst="roundRect">
            <a:avLst>
              <a:gd name="adj" fmla="val 15006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58309" y="2143423"/>
            <a:ext cx="649962" cy="649962"/>
          </a:xfrm>
          <a:prstGeom prst="roundRect">
            <a:avLst>
              <a:gd name="adj" fmla="val 7034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829" y="2265343"/>
            <a:ext cx="324922" cy="4062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74884" y="301001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74884" y="3456683"/>
            <a:ext cx="601539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Gather comprehensive transaction data from point-of-sale systems, including product IDs, quantities, timestamps, and customer information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748349" y="2035254"/>
            <a:ext cx="6123623" cy="216575"/>
          </a:xfrm>
          <a:prstGeom prst="roundRect">
            <a:avLst>
              <a:gd name="adj" fmla="val 15006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423428" y="1818501"/>
            <a:ext cx="649962" cy="649962"/>
          </a:xfrm>
          <a:prstGeom prst="roundRect">
            <a:avLst>
              <a:gd name="adj" fmla="val 7034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5948" y="1940421"/>
            <a:ext cx="324922" cy="40624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40003" y="268509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40003" y="3171230"/>
            <a:ext cx="60155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Clean and transform raw data into a suitable format, handling missing values and creating transaction matrices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1083231" y="5511046"/>
            <a:ext cx="6123503" cy="216575"/>
          </a:xfrm>
          <a:prstGeom prst="roundRect">
            <a:avLst>
              <a:gd name="adj" fmla="val 15006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758309" y="5294293"/>
            <a:ext cx="649962" cy="649962"/>
          </a:xfrm>
          <a:prstGeom prst="roundRect">
            <a:avLst>
              <a:gd name="adj" fmla="val 7034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829" y="5416213"/>
            <a:ext cx="324922" cy="40624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74884" y="616088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Rule Evaluation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74884" y="6647021"/>
            <a:ext cx="60153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Apply algorithms to identify significant patterns and calculate support, confidence, and lift metrics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748349" y="5186124"/>
            <a:ext cx="6123623" cy="216575"/>
          </a:xfrm>
          <a:prstGeom prst="roundRect">
            <a:avLst>
              <a:gd name="adj" fmla="val 15006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423428" y="4969371"/>
            <a:ext cx="649962" cy="649962"/>
          </a:xfrm>
          <a:prstGeom prst="roundRect">
            <a:avLst>
              <a:gd name="adj" fmla="val 7034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5948" y="5091291"/>
            <a:ext cx="324922" cy="406241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40003" y="58359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Implementation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40003" y="6322100"/>
            <a:ext cx="60155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Translate insights into actionable business strategies, from store layouts to promotional campaigns</a:t>
            </a:r>
            <a:endParaRPr lang="en-US" sz="17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0249FE6-33B5-C622-A75F-1EC4EC067A4A}"/>
              </a:ext>
            </a:extLst>
          </p:cNvPr>
          <p:cNvSpPr/>
          <p:nvPr/>
        </p:nvSpPr>
        <p:spPr>
          <a:xfrm>
            <a:off x="12812358" y="7605656"/>
            <a:ext cx="1818042" cy="62394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3005" y="3434277"/>
            <a:ext cx="1065347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Real-World Applications Across Industries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102554" y="51931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Retail Optimisation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102554" y="5679281"/>
            <a:ext cx="4190762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Optimising store layouts and product bundling strategies, such as placing shampoo near conditioner to capitalise on natural purchase associations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564064" y="5193149"/>
            <a:ext cx="365450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E-commerce Personalisation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564064" y="5679281"/>
            <a:ext cx="4190762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Powering personalised recommendations and cross-selling on platforms like Amazon and Walmart, enhancing customer experience and driving revenue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10025574" y="51931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Fraud Detection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025574" y="5679281"/>
            <a:ext cx="4190762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Identifying unusual purchase combinations in finance and insurance sectors to spot potentially fraudulent transactions and protect customers</a:t>
            </a:r>
            <a:endParaRPr lang="en-US" sz="17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5AA42C-55CB-F6B1-D0CF-75F1BE943C8E}"/>
              </a:ext>
            </a:extLst>
          </p:cNvPr>
          <p:cNvSpPr/>
          <p:nvPr/>
        </p:nvSpPr>
        <p:spPr>
          <a:xfrm>
            <a:off x="12812358" y="7605656"/>
            <a:ext cx="1818042" cy="62394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050" name="Picture 2" descr="Industry 4.0: 7 Real-World Examples of Digital Manufacturing in Action -  AMFG">
            <a:extLst>
              <a:ext uri="{FF2B5EF4-FFF2-40B4-BE49-F238E27FC236}">
                <a16:creationId xmlns:a16="http://schemas.microsoft.com/office/drawing/2014/main" id="{71BF67AB-3AA3-0B9D-226A-586439382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630400" cy="330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435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616047"/>
            <a:ext cx="722911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Challenges &amp; Considerations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653677"/>
            <a:ext cx="4226838" cy="2668072"/>
          </a:xfrm>
          <a:prstGeom prst="roundRect">
            <a:avLst>
              <a:gd name="adj" fmla="val 1948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48778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Requirements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5364004"/>
            <a:ext cx="377844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MBA demands large volumes of clean, well-structured transaction data to produce accurate and actionable insights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01722" y="4653677"/>
            <a:ext cx="4226838" cy="2668072"/>
          </a:xfrm>
          <a:prstGeom prst="roundRect">
            <a:avLst>
              <a:gd name="adj" fmla="val 1948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25916" y="4877872"/>
            <a:ext cx="307419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Correlation vs Causation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5916" y="5364004"/>
            <a:ext cx="377844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Association rules reveal correlations between products but don't establish cause-and-effect relationships—interpretation requires business context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45134" y="4653677"/>
            <a:ext cx="4226957" cy="2668072"/>
          </a:xfrm>
          <a:prstGeom prst="roundRect">
            <a:avLst>
              <a:gd name="adj" fmla="val 1948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69329" y="48778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Enhanced Context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9329" y="5364004"/>
            <a:ext cx="377856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Incorporating additional data such as time of purchase, location, and customer identifiers significantly improves the depth and relevance of insights</a:t>
            </a:r>
            <a:endParaRPr lang="en-US" sz="1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CBD0EA-ED95-22C8-45CA-5773E1E805EA}"/>
              </a:ext>
            </a:extLst>
          </p:cNvPr>
          <p:cNvSpPr/>
          <p:nvPr/>
        </p:nvSpPr>
        <p:spPr>
          <a:xfrm>
            <a:off x="12812358" y="7605656"/>
            <a:ext cx="1818042" cy="62394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E8AF0D-310F-F4FF-1F02-A2E395DDC058}"/>
              </a:ext>
            </a:extLst>
          </p:cNvPr>
          <p:cNvSpPr txBox="1"/>
          <p:nvPr/>
        </p:nvSpPr>
        <p:spPr>
          <a:xfrm>
            <a:off x="731520" y="2519574"/>
            <a:ext cx="73152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r>
              <a:rPr lang="en-IN" dirty="0"/>
              <a:t>The highest lift value indicates the strongest association between products.</a:t>
            </a:r>
          </a:p>
          <a:p>
            <a:endParaRPr lang="en-IN" dirty="0"/>
          </a:p>
          <a:p>
            <a:r>
              <a:rPr lang="en-IN" dirty="0"/>
              <a:t>The most confident rules suggest which products are frequently bought together.</a:t>
            </a:r>
          </a:p>
          <a:p>
            <a:endParaRPr lang="en-IN" dirty="0"/>
          </a:p>
          <a:p>
            <a:r>
              <a:rPr lang="en-IN" dirty="0"/>
              <a:t>The output shows that "DOLLY GIRL CHILDRENS CUP" and "DOLLY GIRL CHILDRENS BOWL" have the highest association.</a:t>
            </a:r>
          </a:p>
          <a:p>
            <a:endParaRPr lang="en-IN" dirty="0"/>
          </a:p>
          <a:p>
            <a:r>
              <a:rPr lang="en-IN" dirty="0"/>
              <a:t>This insight can be used </a:t>
            </a:r>
            <a:r>
              <a:rPr lang="en-IN" dirty="0" err="1"/>
              <a:t>for:Product</a:t>
            </a:r>
            <a:r>
              <a:rPr lang="en-IN" dirty="0"/>
              <a:t> bundling - Placing frequently bought items together.</a:t>
            </a:r>
          </a:p>
          <a:p>
            <a:endParaRPr lang="en-IN" dirty="0"/>
          </a:p>
          <a:p>
            <a:r>
              <a:rPr lang="en-IN" dirty="0"/>
              <a:t>Cross-selling - Suggesting associated products during checkout.</a:t>
            </a:r>
          </a:p>
          <a:p>
            <a:endParaRPr lang="en-IN" dirty="0"/>
          </a:p>
          <a:p>
            <a:r>
              <a:rPr lang="en-IN" dirty="0"/>
              <a:t>Marketing strategies - Running promotions based on high confidence associations.</a:t>
            </a:r>
          </a:p>
        </p:txBody>
      </p:sp>
      <p:pic>
        <p:nvPicPr>
          <p:cNvPr id="1026" name="Picture 2" descr="Market Basket Analysis With Google Analytics: Recommender Insights with  Association Rules in R">
            <a:extLst>
              <a:ext uri="{FF2B5EF4-FFF2-40B4-BE49-F238E27FC236}">
                <a16:creationId xmlns:a16="http://schemas.microsoft.com/office/drawing/2014/main" id="{DB6C57FF-FFE1-4BD9-694B-903BDFB97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972" y="1533525"/>
            <a:ext cx="9753600" cy="516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4F42CA-5BAC-612A-2327-75CF6E546D99}"/>
              </a:ext>
            </a:extLst>
          </p:cNvPr>
          <p:cNvSpPr txBox="1"/>
          <p:nvPr/>
        </p:nvSpPr>
        <p:spPr>
          <a:xfrm>
            <a:off x="731520" y="1302692"/>
            <a:ext cx="1729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u="sng" dirty="0"/>
              <a:t>Conclusion: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DA1BD0-6791-C96A-09A4-B1CFF439DEBA}"/>
              </a:ext>
            </a:extLst>
          </p:cNvPr>
          <p:cNvSpPr/>
          <p:nvPr/>
        </p:nvSpPr>
        <p:spPr>
          <a:xfrm>
            <a:off x="12812358" y="7605656"/>
            <a:ext cx="1818042" cy="62394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069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94069E-B290-4012-D20B-681C05293E57}"/>
              </a:ext>
            </a:extLst>
          </p:cNvPr>
          <p:cNvSpPr/>
          <p:nvPr/>
        </p:nvSpPr>
        <p:spPr>
          <a:xfrm>
            <a:off x="12704781" y="7559054"/>
            <a:ext cx="1818042" cy="62394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D90E89-0C1C-0078-30BA-CFCC1FD10433}"/>
              </a:ext>
            </a:extLst>
          </p:cNvPr>
          <p:cNvSpPr txBox="1"/>
          <p:nvPr/>
        </p:nvSpPr>
        <p:spPr>
          <a:xfrm>
            <a:off x="3829723" y="2142580"/>
            <a:ext cx="5274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hlinkClick r:id="rId2"/>
              </a:rPr>
              <a:t>https://www.kaggle.com/datasets/vijayuv/onlineretail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A24A05-EE43-190F-4FF4-E36DBBC5C23F}"/>
              </a:ext>
            </a:extLst>
          </p:cNvPr>
          <p:cNvSpPr txBox="1"/>
          <p:nvPr/>
        </p:nvSpPr>
        <p:spPr>
          <a:xfrm>
            <a:off x="1159092" y="1039496"/>
            <a:ext cx="1963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u="sng" dirty="0"/>
              <a:t>References</a:t>
            </a:r>
            <a:r>
              <a:rPr lang="en-IN" sz="2800" dirty="0"/>
              <a:t>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AD5137-2B92-36E7-C0B4-10CB0E3AF944}"/>
              </a:ext>
            </a:extLst>
          </p:cNvPr>
          <p:cNvSpPr txBox="1"/>
          <p:nvPr/>
        </p:nvSpPr>
        <p:spPr>
          <a:xfrm>
            <a:off x="2140771" y="2142580"/>
            <a:ext cx="1527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For</a:t>
            </a:r>
            <a:r>
              <a:rPr lang="en-IN" b="1" u="sng" dirty="0"/>
              <a:t> </a:t>
            </a:r>
            <a:r>
              <a:rPr lang="en-IN" b="1" dirty="0"/>
              <a:t>Data</a:t>
            </a:r>
            <a:r>
              <a:rPr lang="en-IN" b="1" u="sng" dirty="0"/>
              <a:t> </a:t>
            </a:r>
            <a:r>
              <a:rPr lang="en-IN" b="1" dirty="0"/>
              <a:t>Sete</a:t>
            </a:r>
            <a:r>
              <a:rPr lang="en-IN" b="1" u="sng" dirty="0"/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786D0C-F37D-E4B6-210A-434410AD7193}"/>
              </a:ext>
            </a:extLst>
          </p:cNvPr>
          <p:cNvSpPr txBox="1"/>
          <p:nvPr/>
        </p:nvSpPr>
        <p:spPr>
          <a:xfrm>
            <a:off x="2140771" y="3424524"/>
            <a:ext cx="73205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3"/>
              </a:rPr>
              <a:t>https://youtu.be/X5XwyOAanq0?si=hVeZl87aAVFrkP8M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81BD1D-8CB6-D369-5467-68B2388E83D9}"/>
              </a:ext>
            </a:extLst>
          </p:cNvPr>
          <p:cNvSpPr txBox="1"/>
          <p:nvPr/>
        </p:nvSpPr>
        <p:spPr>
          <a:xfrm>
            <a:off x="2140771" y="4430364"/>
            <a:ext cx="126294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4"/>
              </a:rPr>
              <a:t>https://drlee.io/introduction-to-market-basket-analysis-with-real-data-and-a-step-by-step-python-template-for-47b35d174e71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6429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523</Words>
  <Application>Microsoft Office PowerPoint</Application>
  <PresentationFormat>Custom</PresentationFormat>
  <Paragraphs>73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Montserrat</vt:lpstr>
      <vt:lpstr>Barlow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91772</dc:creator>
  <cp:lastModifiedBy>Nikita Lanke</cp:lastModifiedBy>
  <cp:revision>2</cp:revision>
  <dcterms:created xsi:type="dcterms:W3CDTF">2025-10-12T07:24:04Z</dcterms:created>
  <dcterms:modified xsi:type="dcterms:W3CDTF">2025-10-12T08:56:07Z</dcterms:modified>
</cp:coreProperties>
</file>